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handoutMasterIdLst>
    <p:handoutMasterId r:id="rId6"/>
  </p:handoutMasterIdLst>
  <p:sldIdLst>
    <p:sldId id="256" r:id="rId2"/>
    <p:sldId id="281" r:id="rId3"/>
    <p:sldId id="282"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istin Williams" initials="KW" lastIdx="8" clrIdx="0">
    <p:extLst>
      <p:ext uri="{19B8F6BF-5375-455C-9EA6-DF929625EA0E}">
        <p15:presenceInfo xmlns:p15="http://schemas.microsoft.com/office/powerpoint/2012/main" userId="a118fe8abea6facd"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088" autoAdjust="0"/>
    <p:restoredTop sz="94660"/>
  </p:normalViewPr>
  <p:slideViewPr>
    <p:cSldViewPr>
      <p:cViewPr varScale="1">
        <p:scale>
          <a:sx n="83" d="100"/>
          <a:sy n="83" d="100"/>
        </p:scale>
        <p:origin x="1565" y="67"/>
      </p:cViewPr>
      <p:guideLst>
        <p:guide orient="horz" pos="2160"/>
        <p:guide pos="2880"/>
      </p:guideLst>
    </p:cSldViewPr>
  </p:slideViewPr>
  <p:notesTextViewPr>
    <p:cViewPr>
      <p:scale>
        <a:sx n="100" d="100"/>
        <a:sy n="100" d="100"/>
      </p:scale>
      <p:origin x="0" y="0"/>
    </p:cViewPr>
  </p:notesTextViewPr>
  <p:notesViewPr>
    <p:cSldViewPr>
      <p:cViewPr varScale="1">
        <p:scale>
          <a:sx n="57" d="100"/>
          <a:sy n="57" d="100"/>
        </p:scale>
        <p:origin x="2832"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A157A79-E4E6-43E5-9658-F55BE43FBF0C}" type="datetimeFigureOut">
              <a:rPr lang="en-US" smtClean="0"/>
              <a:t>6/22/2022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EF02424-26DD-485B-BB6C-7A4B0232C054}" type="slidenum">
              <a:rPr lang="en-US" smtClean="0"/>
              <a:t>‹#›</a:t>
            </a:fld>
            <a:endParaRPr lang="en-US"/>
          </a:p>
        </p:txBody>
      </p:sp>
    </p:spTree>
    <p:extLst>
      <p:ext uri="{BB962C8B-B14F-4D97-AF65-F5344CB8AC3E}">
        <p14:creationId xmlns:p14="http://schemas.microsoft.com/office/powerpoint/2010/main" val="37524213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C0BE9B-E81A-4676-AF78-0993CDD86B59}" type="datetimeFigureOut">
              <a:rPr lang="en-US" smtClean="0"/>
              <a:t>6/22/2022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E224D2-BA95-4C6F-9BF8-1FB3DB9EAF78}" type="slidenum">
              <a:rPr lang="en-US" smtClean="0"/>
              <a:t>‹#›</a:t>
            </a:fld>
            <a:endParaRPr lang="en-US"/>
          </a:p>
        </p:txBody>
      </p:sp>
    </p:spTree>
    <p:extLst>
      <p:ext uri="{BB962C8B-B14F-4D97-AF65-F5344CB8AC3E}">
        <p14:creationId xmlns:p14="http://schemas.microsoft.com/office/powerpoint/2010/main" val="28750741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4FB6243-16C6-4ECB-A9C7-0BC3E86105D8}" type="datetimeFigureOut">
              <a:rPr lang="en-US" smtClean="0"/>
              <a:t>6/22/2022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FB6243-16C6-4ECB-A9C7-0BC3E86105D8}" type="datetimeFigureOut">
              <a:rPr lang="en-US" smtClean="0"/>
              <a:t>6/22/2022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FB6243-16C6-4ECB-A9C7-0BC3E86105D8}" type="datetimeFigureOut">
              <a:rPr lang="en-US" smtClean="0"/>
              <a:t>6/22/2022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4FB6243-16C6-4ECB-A9C7-0BC3E86105D8}" type="datetimeFigureOut">
              <a:rPr lang="en-US" smtClean="0"/>
              <a:t>6/22/2022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3C8DCA-E73E-49BA-A695-C076FA16BEEC}" type="slidenum">
              <a:rPr lang="en-US" smtClean="0"/>
              <a:t>‹#›</a:t>
            </a:fld>
            <a:endParaRPr lang="en-US"/>
          </a:p>
        </p:txBody>
      </p:sp>
    </p:spTree>
    <p:extLst>
      <p:ext uri="{BB962C8B-B14F-4D97-AF65-F5344CB8AC3E}">
        <p14:creationId xmlns:p14="http://schemas.microsoft.com/office/powerpoint/2010/main" val="32566246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Box 6"/>
          <p:cNvSpPr txBox="1"/>
          <p:nvPr userDrawn="1"/>
        </p:nvSpPr>
        <p:spPr>
          <a:xfrm>
            <a:off x="228600" y="6400800"/>
            <a:ext cx="4171463" cy="369332"/>
          </a:xfrm>
          <a:prstGeom prst="rect">
            <a:avLst/>
          </a:prstGeom>
          <a:noFill/>
        </p:spPr>
        <p:txBody>
          <a:bodyPr wrap="none" rtlCol="0">
            <a:spAutoFit/>
          </a:bodyPr>
          <a:lstStyle/>
          <a:p>
            <a:r>
              <a:rPr lang="en-US" dirty="0"/>
              <a:t>Constitutional Law – Professor David Thaw</a:t>
            </a:r>
          </a:p>
        </p:txBody>
      </p:sp>
      <p:sp>
        <p:nvSpPr>
          <p:cNvPr id="8" name="TextBox 7"/>
          <p:cNvSpPr txBox="1"/>
          <p:nvPr userDrawn="1"/>
        </p:nvSpPr>
        <p:spPr>
          <a:xfrm>
            <a:off x="5499586" y="6414247"/>
            <a:ext cx="1661096" cy="369332"/>
          </a:xfrm>
          <a:prstGeom prst="rect">
            <a:avLst/>
          </a:prstGeom>
          <a:noFill/>
        </p:spPr>
        <p:txBody>
          <a:bodyPr wrap="none" rtlCol="0">
            <a:spAutoFit/>
          </a:bodyPr>
          <a:lstStyle/>
          <a:p>
            <a:r>
              <a:rPr lang="en-US" dirty="0"/>
              <a:t>Part 9</a:t>
            </a:r>
            <a:r>
              <a:rPr lang="en-US" baseline="0" dirty="0"/>
              <a:t> </a:t>
            </a:r>
            <a:r>
              <a:rPr lang="en-US" dirty="0"/>
              <a:t>Lecture</a:t>
            </a:r>
            <a:r>
              <a:rPr lang="en-US" baseline="0" dirty="0"/>
              <a:t> 1</a:t>
            </a:r>
            <a:endParaRPr lang="en-US" dirty="0"/>
          </a:p>
        </p:txBody>
      </p:sp>
      <p:sp>
        <p:nvSpPr>
          <p:cNvPr id="9" name="TextBox 8"/>
          <p:cNvSpPr txBox="1"/>
          <p:nvPr userDrawn="1"/>
        </p:nvSpPr>
        <p:spPr>
          <a:xfrm>
            <a:off x="7543800" y="6414247"/>
            <a:ext cx="958917" cy="369332"/>
          </a:xfrm>
          <a:prstGeom prst="rect">
            <a:avLst/>
          </a:prstGeom>
          <a:noFill/>
        </p:spPr>
        <p:txBody>
          <a:bodyPr wrap="square" rtlCol="0">
            <a:spAutoFit/>
          </a:bodyPr>
          <a:lstStyle/>
          <a:p>
            <a:r>
              <a:rPr lang="en-US" dirty="0"/>
              <a:t>Slide </a:t>
            </a:r>
            <a:fld id="{BA3C8DCA-E73E-49BA-A695-C076FA16BEEC}"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FB6243-16C6-4ECB-A9C7-0BC3E86105D8}" type="datetimeFigureOut">
              <a:rPr lang="en-US" smtClean="0"/>
              <a:t>6/22/2022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4FB6243-16C6-4ECB-A9C7-0BC3E86105D8}" type="datetimeFigureOut">
              <a:rPr lang="en-US" smtClean="0"/>
              <a:t>6/22/2022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4FB6243-16C6-4ECB-A9C7-0BC3E86105D8}" type="datetimeFigureOut">
              <a:rPr lang="en-US" smtClean="0"/>
              <a:t>6/22/2022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4FB6243-16C6-4ECB-A9C7-0BC3E86105D8}" type="datetimeFigureOut">
              <a:rPr lang="en-US" smtClean="0"/>
              <a:t>6/22/2022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FB6243-16C6-4ECB-A9C7-0BC3E86105D8}" type="datetimeFigureOut">
              <a:rPr lang="en-US" smtClean="0"/>
              <a:t>6/22/2022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t>6/22/2022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t>6/22/2022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FB6243-16C6-4ECB-A9C7-0BC3E86105D8}" type="datetimeFigureOut">
              <a:rPr lang="en-US" smtClean="0"/>
              <a:t>6/22/2022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3C8DCA-E73E-49BA-A695-C076FA16BEE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slideLayout" Target="../slideLayouts/slideLayout1.xml"/><Relationship Id="rId1" Type="http://schemas.openxmlformats.org/officeDocument/2006/relationships/themeOverride" Target="../theme/themeOverride2.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Constitutional Law</a:t>
            </a:r>
          </a:p>
        </p:txBody>
      </p:sp>
      <p:sp>
        <p:nvSpPr>
          <p:cNvPr id="3" name="Subtitle 2"/>
          <p:cNvSpPr>
            <a:spLocks noGrp="1"/>
          </p:cNvSpPr>
          <p:nvPr>
            <p:ph type="subTitle" idx="1"/>
          </p:nvPr>
        </p:nvSpPr>
        <p:spPr/>
        <p:txBody>
          <a:bodyPr>
            <a:normAutofit/>
          </a:bodyPr>
          <a:lstStyle/>
          <a:p>
            <a:r>
              <a:rPr lang="en-US" dirty="0"/>
              <a:t>Part 9:  First Amendment: Religion</a:t>
            </a:r>
          </a:p>
          <a:p>
            <a:pPr lvl="0"/>
            <a:r>
              <a:rPr lang="en-US"/>
              <a:t>Lecture </a:t>
            </a:r>
            <a:r>
              <a:rPr lang="en-US" dirty="0"/>
              <a:t>1: Introduction</a:t>
            </a:r>
          </a:p>
        </p:txBody>
      </p:sp>
      <p:pic>
        <p:nvPicPr>
          <p:cNvPr id="12290" name="Picture 2" descr="image"/>
          <p:cNvPicPr>
            <a:picLocks noChangeAspect="1" noChangeArrowheads="1"/>
          </p:cNvPicPr>
          <p:nvPr/>
        </p:nvPicPr>
        <p:blipFill>
          <a:blip r:embed="rId3" cstate="print"/>
          <a:srcRect/>
          <a:stretch>
            <a:fillRect/>
          </a:stretch>
        </p:blipFill>
        <p:spPr bwMode="auto">
          <a:xfrm>
            <a:off x="6781800" y="5943600"/>
            <a:ext cx="1914525" cy="685800"/>
          </a:xfrm>
          <a:prstGeom prst="rect">
            <a:avLst/>
          </a:prstGeom>
          <a:noFill/>
        </p:spPr>
      </p:pic>
      <p:pic>
        <p:nvPicPr>
          <p:cNvPr id="12292" name="Picture 4" descr="UConn.edu Homepage"/>
          <p:cNvPicPr>
            <a:picLocks noChangeAspect="1" noChangeArrowheads="1"/>
          </p:cNvPicPr>
          <p:nvPr/>
        </p:nvPicPr>
        <p:blipFill>
          <a:blip r:embed="rId4" cstate="print"/>
          <a:srcRect/>
          <a:stretch>
            <a:fillRect/>
          </a:stretch>
        </p:blipFill>
        <p:spPr bwMode="auto">
          <a:xfrm>
            <a:off x="533400" y="6019800"/>
            <a:ext cx="1600200" cy="590551"/>
          </a:xfrm>
          <a:prstGeom prst="rect">
            <a:avLst/>
          </a:prstGeom>
          <a:noFill/>
        </p:spPr>
      </p:pic>
      <p:pic>
        <p:nvPicPr>
          <p:cNvPr id="12294" name="Picture 6" descr="UConn Law Homepage"/>
          <p:cNvPicPr>
            <a:picLocks noChangeAspect="1" noChangeArrowheads="1"/>
          </p:cNvPicPr>
          <p:nvPr/>
        </p:nvPicPr>
        <p:blipFill>
          <a:blip r:embed="rId5" cstate="print"/>
          <a:srcRect/>
          <a:stretch>
            <a:fillRect/>
          </a:stretch>
        </p:blipFill>
        <p:spPr bwMode="auto">
          <a:xfrm>
            <a:off x="2286000" y="6210300"/>
            <a:ext cx="1876425" cy="266700"/>
          </a:xfrm>
          <a:prstGeom prst="rect">
            <a:avLst/>
          </a:prstGeom>
          <a:noFill/>
        </p:spPr>
      </p:pic>
    </p:spTree>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Freedom of Religion</a:t>
            </a:r>
          </a:p>
        </p:txBody>
      </p:sp>
      <p:sp>
        <p:nvSpPr>
          <p:cNvPr id="3" name="Content Placeholder 2"/>
          <p:cNvSpPr>
            <a:spLocks noGrp="1"/>
          </p:cNvSpPr>
          <p:nvPr>
            <p:ph idx="1"/>
          </p:nvPr>
        </p:nvSpPr>
        <p:spPr/>
        <p:txBody>
          <a:bodyPr>
            <a:normAutofit/>
          </a:bodyPr>
          <a:lstStyle/>
          <a:p>
            <a:r>
              <a:rPr lang="en-US" dirty="0"/>
              <a:t>The First Amendment says that “Congress shall make no law respecting an establishment of religion, or prohibiting the free exercise thereof.” </a:t>
            </a:r>
          </a:p>
          <a:p>
            <a:pPr lvl="1"/>
            <a:r>
              <a:rPr lang="en-US" dirty="0"/>
              <a:t>The first part of the sentence is referred to as the Establishment Clause, and the second part is called the Free </a:t>
            </a:r>
            <a:r>
              <a:rPr lang="en-US"/>
              <a:t>Exercise Clause</a:t>
            </a:r>
            <a:endParaRPr lang="en-US" dirty="0"/>
          </a:p>
          <a:p>
            <a:pPr lvl="1"/>
            <a:endParaRPr lang="en-US" dirty="0"/>
          </a:p>
        </p:txBody>
      </p:sp>
    </p:spTree>
    <p:extLst>
      <p:ext uri="{BB962C8B-B14F-4D97-AF65-F5344CB8AC3E}">
        <p14:creationId xmlns:p14="http://schemas.microsoft.com/office/powerpoint/2010/main" val="21408801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Tension Between the Clauses</a:t>
            </a:r>
          </a:p>
        </p:txBody>
      </p:sp>
      <p:sp>
        <p:nvSpPr>
          <p:cNvPr id="3" name="Content Placeholder 2"/>
          <p:cNvSpPr>
            <a:spLocks noGrp="1"/>
          </p:cNvSpPr>
          <p:nvPr>
            <p:ph idx="1"/>
          </p:nvPr>
        </p:nvSpPr>
        <p:spPr/>
        <p:txBody>
          <a:bodyPr>
            <a:normAutofit fontScale="85000" lnSpcReduction="20000"/>
          </a:bodyPr>
          <a:lstStyle/>
          <a:p>
            <a:r>
              <a:rPr lang="en-US" dirty="0"/>
              <a:t>In some ways, the two clauses are complementary because both protect freedom of religious belief and actions and many government actions would simultaneously violate both provisions</a:t>
            </a:r>
            <a:endParaRPr lang="en-US" sz="1100" dirty="0"/>
          </a:p>
          <a:p>
            <a:r>
              <a:rPr lang="en-US" dirty="0"/>
              <a:t>However, they also conflict because government actions to facilitate free exercise might be challenged as impermissible establishments, and government efforts to refrain from establishing religion might be objected to as denying the free exercise of religion</a:t>
            </a:r>
          </a:p>
          <a:p>
            <a:pPr lvl="1"/>
            <a:r>
              <a:rPr lang="en-US" dirty="0"/>
              <a:t>For example, the government violates the establishment clause if its primary purpose is to advance religion, but any time the government acts to protect free exercise of religion, its primary purpose is to advance religion</a:t>
            </a:r>
          </a:p>
        </p:txBody>
      </p:sp>
    </p:spTree>
    <p:extLst>
      <p:ext uri="{BB962C8B-B14F-4D97-AF65-F5344CB8AC3E}">
        <p14:creationId xmlns:p14="http://schemas.microsoft.com/office/powerpoint/2010/main" val="38436616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5032</TotalTime>
  <Words>171</Words>
  <Application>Microsoft Office PowerPoint</Application>
  <PresentationFormat>On-screen Show (4:3)</PresentationFormat>
  <Paragraphs>10</Paragraphs>
  <Slides>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vt:i4>
      </vt:variant>
    </vt:vector>
  </HeadingPairs>
  <TitlesOfParts>
    <vt:vector size="6" baseType="lpstr">
      <vt:lpstr>Arial</vt:lpstr>
      <vt:lpstr>Calibri</vt:lpstr>
      <vt:lpstr>Office Theme</vt:lpstr>
      <vt:lpstr>Constitutional Law</vt:lpstr>
      <vt:lpstr>Freedom of Religion</vt:lpstr>
      <vt:lpstr>Tension Between the Clauses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Constitutional Law</dc:title>
  <cp:lastModifiedBy>David Thaw</cp:lastModifiedBy>
  <cp:revision>4</cp:revision>
  <dcterms:created xsi:type="dcterms:W3CDTF">2014-06-13T07:23:28Z</dcterms:created>
  <dcterms:modified xsi:type="dcterms:W3CDTF">2022-06-22T13:25:58Z</dcterms:modified>
</cp:coreProperties>
</file>